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7" r:id="rId6"/>
    <p:sldId id="270" r:id="rId7"/>
    <p:sldId id="271" r:id="rId8"/>
    <p:sldId id="272" r:id="rId9"/>
    <p:sldId id="273" r:id="rId10"/>
    <p:sldId id="274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0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F152E-13BE-42E0-AB8F-F579F6641FFB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52A33-D9DF-4053-A678-E3E3A96A9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633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F152E-13BE-42E0-AB8F-F579F6641FFB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52A33-D9DF-4053-A678-E3E3A96A9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561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F152E-13BE-42E0-AB8F-F579F6641FFB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52A33-D9DF-4053-A678-E3E3A96A9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824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F152E-13BE-42E0-AB8F-F579F6641FFB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52A33-D9DF-4053-A678-E3E3A96A9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524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F152E-13BE-42E0-AB8F-F579F6641FFB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52A33-D9DF-4053-A678-E3E3A96A9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973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F152E-13BE-42E0-AB8F-F579F6641FFB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52A33-D9DF-4053-A678-E3E3A96A9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510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F152E-13BE-42E0-AB8F-F579F6641FFB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52A33-D9DF-4053-A678-E3E3A96A9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937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F152E-13BE-42E0-AB8F-F579F6641FFB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52A33-D9DF-4053-A678-E3E3A96A9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69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F152E-13BE-42E0-AB8F-F579F6641FFB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52A33-D9DF-4053-A678-E3E3A96A9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752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F152E-13BE-42E0-AB8F-F579F6641FFB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52A33-D9DF-4053-A678-E3E3A96A9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015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F152E-13BE-42E0-AB8F-F579F6641FFB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52A33-D9DF-4053-A678-E3E3A96A974A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46614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F152E-13BE-42E0-AB8F-F579F6641FFB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52A33-D9DF-4053-A678-E3E3A96A9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724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F152E-13BE-42E0-AB8F-F579F6641FFB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52A33-D9DF-4053-A678-E3E3A96A974A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086732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F152E-13BE-42E0-AB8F-F579F6641FFB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52A33-D9DF-4053-A678-E3E3A96A9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0029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F152E-13BE-42E0-AB8F-F579F6641FFB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52A33-D9DF-4053-A678-E3E3A96A9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38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F152E-13BE-42E0-AB8F-F579F6641FFB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52A33-D9DF-4053-A678-E3E3A96A9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885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F152E-13BE-42E0-AB8F-F579F6641FFB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7752A33-D9DF-4053-A678-E3E3A96A9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405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eco-petrich.eu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9525" y="1409932"/>
            <a:ext cx="7766936" cy="1646302"/>
          </a:xfrm>
        </p:spPr>
        <p:txBody>
          <a:bodyPr>
            <a:normAutofit/>
          </a:bodyPr>
          <a:lstStyle/>
          <a:p>
            <a:pPr algn="ctr"/>
            <a:r>
              <a:rPr lang="ru-RU" sz="2200" dirty="0" smtClean="0">
                <a:latin typeface="+mn-lt"/>
              </a:rPr>
              <a:t>ОПЕРАТИВНА ПРОГРАМА</a:t>
            </a:r>
            <a:br>
              <a:rPr lang="ru-RU" sz="2200" dirty="0" smtClean="0">
                <a:latin typeface="+mn-lt"/>
              </a:rPr>
            </a:br>
            <a:r>
              <a:rPr lang="ru-RU" sz="2200" dirty="0" smtClean="0">
                <a:latin typeface="+mn-lt"/>
              </a:rPr>
              <a:t>„ОКОЛНА СРЕДА 2014 – 2020 г.“</a:t>
            </a: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endParaRPr lang="en-US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3204634"/>
            <a:ext cx="9144000" cy="353101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„Демонстрационен проект за намаляване на битовите отпадъци в община Петрич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“</a:t>
            </a:r>
          </a:p>
          <a:p>
            <a:pPr algn="ctr"/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ru-RU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r>
              <a:rPr lang="ru-RU" sz="1600" b="1" dirty="0">
                <a:solidFill>
                  <a:schemeClr val="tx1"/>
                </a:solidFill>
              </a:rPr>
              <a:t>Национална Асамблея </a:t>
            </a:r>
            <a:r>
              <a:rPr lang="ru-RU" sz="1600" b="1" dirty="0" smtClean="0">
                <a:solidFill>
                  <a:schemeClr val="tx1"/>
                </a:solidFill>
              </a:rPr>
              <a:t>на еколозите </a:t>
            </a:r>
            <a:r>
              <a:rPr lang="ru-RU" sz="1600" b="1" dirty="0">
                <a:solidFill>
                  <a:schemeClr val="tx1"/>
                </a:solidFill>
              </a:rPr>
              <a:t>от общините в </a:t>
            </a:r>
            <a:r>
              <a:rPr lang="ru-RU" sz="1600" b="1" dirty="0" smtClean="0">
                <a:solidFill>
                  <a:schemeClr val="tx1"/>
                </a:solidFill>
              </a:rPr>
              <a:t>България,</a:t>
            </a:r>
            <a:br>
              <a:rPr lang="ru-RU" sz="1600" b="1" dirty="0" smtClean="0">
                <a:solidFill>
                  <a:schemeClr val="tx1"/>
                </a:solidFill>
              </a:rPr>
            </a:br>
            <a:r>
              <a:rPr lang="ru-RU" sz="1600" b="1" dirty="0" smtClean="0">
                <a:solidFill>
                  <a:schemeClr val="tx1"/>
                </a:solidFill>
              </a:rPr>
              <a:t>гр. Несебър 8-10 септември 2021 г.</a:t>
            </a:r>
            <a:endParaRPr lang="ru-RU" sz="1600" b="1" dirty="0" smtClean="0">
              <a:solidFill>
                <a:schemeClr val="tx1"/>
              </a:solidFill>
            </a:endParaRPr>
          </a:p>
          <a:p>
            <a:pPr algn="l"/>
            <a:endParaRPr lang="bg-BG" dirty="0" smtClean="0"/>
          </a:p>
        </p:txBody>
      </p:sp>
      <p:pic>
        <p:nvPicPr>
          <p:cNvPr id="4" name="Picture 3" descr="logo_EU_Found-297x30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525" y="1030023"/>
            <a:ext cx="1371600" cy="128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870" y="1118658"/>
            <a:ext cx="1276350" cy="1114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1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8970034" cy="1325563"/>
          </a:xfrm>
        </p:spPr>
        <p:txBody>
          <a:bodyPr/>
          <a:lstStyle/>
          <a:p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</a:rPr>
              <a:t>Обща информация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Бенефициент: Община Петрич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Обща стойност на проекта</a:t>
            </a:r>
            <a:r>
              <a:rPr lang="ru-RU" dirty="0"/>
              <a:t>: 371 149.40 лв., осигурени от </a:t>
            </a:r>
            <a:r>
              <a:rPr lang="ru-RU" dirty="0" smtClean="0"/>
              <a:t>Европейския </a:t>
            </a:r>
            <a:r>
              <a:rPr lang="ru-RU" dirty="0"/>
              <a:t>фонд за регионално развитие 85% и национално съфинансиране </a:t>
            </a:r>
            <a:r>
              <a:rPr lang="ru-RU" dirty="0" smtClean="0"/>
              <a:t>15</a:t>
            </a:r>
            <a:r>
              <a:rPr lang="ru-RU" dirty="0"/>
              <a:t>%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Начало на проекта: 08.09.2020 г.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Край на проекта: 08.08.2022 г.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97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8970034" cy="1325563"/>
          </a:xfrm>
        </p:spPr>
        <p:txBody>
          <a:bodyPr/>
          <a:lstStyle/>
          <a:p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</a:rPr>
              <a:t>Обща информация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120" y="1690688"/>
            <a:ext cx="11277600" cy="4839651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/>
              <a:t>Обща цел</a:t>
            </a:r>
          </a:p>
          <a:p>
            <a:pPr lvl="1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Да се намалят </a:t>
            </a:r>
            <a:r>
              <a:rPr lang="ru-RU" dirty="0"/>
              <a:t>количествата битови отпадъци на територията на община </a:t>
            </a:r>
            <a:r>
              <a:rPr lang="ru-RU" dirty="0" smtClean="0"/>
              <a:t>Петрич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/>
              <a:t>Конкретни цели</a:t>
            </a:r>
          </a:p>
          <a:p>
            <a:pPr lvl="1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Управление </a:t>
            </a:r>
            <a:r>
              <a:rPr lang="ru-RU" dirty="0"/>
              <a:t>на отпадъците чрез най-високите нива в йерархията за управление на </a:t>
            </a:r>
            <a:r>
              <a:rPr lang="ru-RU" dirty="0" smtClean="0"/>
              <a:t>отпадъци</a:t>
            </a:r>
          </a:p>
          <a:p>
            <a:pPr lvl="1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Повишаване </a:t>
            </a:r>
            <a:r>
              <a:rPr lang="ru-RU" dirty="0"/>
              <a:t>на участието на жителите на общината в предотвратяване образуването на отпадъците, подготовка за повторна употреба и разделно събиране на специфични </a:t>
            </a:r>
            <a:r>
              <a:rPr lang="ru-RU" dirty="0" smtClean="0"/>
              <a:t>отпадъци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/>
              <a:t>Основни дейности</a:t>
            </a:r>
          </a:p>
          <a:p>
            <a:pPr lvl="1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Дейност 1. Изпълнение на демонстрационен проект</a:t>
            </a:r>
          </a:p>
          <a:p>
            <a:pPr lvl="1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Дейност 2. Провеждане на кампания за популяризиране на резултатите от проекта</a:t>
            </a:r>
          </a:p>
          <a:p>
            <a:pPr lvl="1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Дейност 3. Организация и управление на проекта</a:t>
            </a:r>
          </a:p>
          <a:p>
            <a:pPr lvl="1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Дейност 4. Изпълнение на мерки за информация и комуникация</a:t>
            </a:r>
          </a:p>
        </p:txBody>
      </p:sp>
    </p:spTree>
    <p:extLst>
      <p:ext uri="{BB962C8B-B14F-4D97-AF65-F5344CB8AC3E}">
        <p14:creationId xmlns:p14="http://schemas.microsoft.com/office/powerpoint/2010/main" val="90833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8970034" cy="1325563"/>
          </a:xfrm>
        </p:spPr>
        <p:txBody>
          <a:bodyPr>
            <a:normAutofit/>
          </a:bodyPr>
          <a:lstStyle/>
          <a:p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</a:rPr>
              <a:t>Какво включва изпълнението на демонстрационния проект?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120" y="1690688"/>
            <a:ext cx="9298305" cy="4839651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/>
              <a:t>Дейности за предотвратяване на образуването на отпадъци от пластмасови </a:t>
            </a:r>
            <a:r>
              <a:rPr lang="ru-RU"/>
              <a:t>продукти </a:t>
            </a:r>
            <a:r>
              <a:rPr lang="ru-RU" smtClean="0"/>
              <a:t>за еднократна </a:t>
            </a:r>
            <a:r>
              <a:rPr lang="ru-RU" dirty="0" smtClean="0"/>
              <a:t>употреба</a:t>
            </a:r>
          </a:p>
          <a:p>
            <a:pPr lvl="1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/>
              <a:t>Подмяна на пластмасовите бутилки за вода за еднократна употреба с бутилки за </a:t>
            </a:r>
            <a:r>
              <a:rPr lang="ru-RU" dirty="0" smtClean="0"/>
              <a:t>многократна употреба </a:t>
            </a:r>
            <a:r>
              <a:rPr lang="ru-RU" dirty="0"/>
              <a:t>по време на две от мероприятията от ежегодния календар на община Петрич за културно-исторически, спортни, музикални и др. м</a:t>
            </a:r>
            <a:r>
              <a:rPr lang="ru-RU" dirty="0" smtClean="0"/>
              <a:t>ероприятия</a:t>
            </a:r>
          </a:p>
          <a:p>
            <a:pPr lvl="1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Поетапна подмяна </a:t>
            </a:r>
            <a:r>
              <a:rPr lang="ru-RU" dirty="0"/>
              <a:t>на </a:t>
            </a:r>
            <a:r>
              <a:rPr lang="ru-RU" dirty="0" smtClean="0"/>
              <a:t>пластмасовите съдове и прибори </a:t>
            </a:r>
            <a:r>
              <a:rPr lang="ru-RU" dirty="0"/>
              <a:t>за еднократна употреба </a:t>
            </a:r>
            <a:r>
              <a:rPr lang="ru-RU" dirty="0" smtClean="0"/>
              <a:t>с такива </a:t>
            </a:r>
            <a:r>
              <a:rPr lang="ru-RU" dirty="0"/>
              <a:t>за многократна </a:t>
            </a:r>
            <a:r>
              <a:rPr lang="ru-RU" dirty="0" smtClean="0"/>
              <a:t>употреба при осигуряването на храна за децата от училищата на територията на община Петрич</a:t>
            </a:r>
          </a:p>
          <a:p>
            <a:pPr lvl="1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/>
              <a:t>Провеждане на проучване сред бизнеса (хотели, хижи, кафенета, заведения за бързо хранене и ресторанти, бензиностанции, магазини </a:t>
            </a:r>
            <a:r>
              <a:rPr lang="ru-RU" dirty="0" smtClean="0"/>
              <a:t>и други </a:t>
            </a:r>
            <a:r>
              <a:rPr lang="ru-RU" dirty="0"/>
              <a:t>подобни обекти) и кръгли маси </a:t>
            </a:r>
            <a:r>
              <a:rPr lang="ru-RU" dirty="0" smtClean="0"/>
              <a:t>с цел привличане на вниманието </a:t>
            </a:r>
            <a:r>
              <a:rPr lang="ru-RU" dirty="0"/>
              <a:t>към необходимостта и ползите от предотвратяване образуването </a:t>
            </a:r>
            <a:r>
              <a:rPr lang="ru-RU" dirty="0" smtClean="0"/>
              <a:t>на отпадъци </a:t>
            </a:r>
            <a:r>
              <a:rPr lang="ru-RU" dirty="0"/>
              <a:t>от пластмасови продукти за еднократна </a:t>
            </a:r>
            <a:r>
              <a:rPr lang="ru-RU" dirty="0" smtClean="0"/>
              <a:t>употреба</a:t>
            </a:r>
          </a:p>
        </p:txBody>
      </p:sp>
    </p:spTree>
    <p:extLst>
      <p:ext uri="{BB962C8B-B14F-4D97-AF65-F5344CB8AC3E}">
        <p14:creationId xmlns:p14="http://schemas.microsoft.com/office/powerpoint/2010/main" val="36100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8970034" cy="1325563"/>
          </a:xfrm>
        </p:spPr>
        <p:txBody>
          <a:bodyPr>
            <a:normAutofit/>
          </a:bodyPr>
          <a:lstStyle/>
          <a:p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</a:rPr>
              <a:t>Какво включва изпълнението на демонстрационния проект?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120" y="1690688"/>
            <a:ext cx="9298305" cy="4986337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/>
              <a:t>Дейности за подготовка за повторна употреба и рециклиране на отпадъци от текстилни облекла</a:t>
            </a:r>
            <a:endParaRPr lang="ru-RU" dirty="0" smtClean="0"/>
          </a:p>
          <a:p>
            <a:pPr lvl="1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/>
              <a:t>Провеждане на разяснителна кампания сред населението относно необходимостта и ползите </a:t>
            </a:r>
            <a:r>
              <a:rPr lang="ru-RU" dirty="0" smtClean="0"/>
              <a:t>от разделно </a:t>
            </a:r>
            <a:r>
              <a:rPr lang="ru-RU" dirty="0"/>
              <a:t>събиране на текстилни отпадъци, местата, начините и изискванията към </a:t>
            </a:r>
            <a:r>
              <a:rPr lang="ru-RU" dirty="0" smtClean="0"/>
              <a:t>изхвърляните отпадъци</a:t>
            </a:r>
          </a:p>
          <a:p>
            <a:pPr lvl="1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/>
              <a:t>Разполагане на три специализирани контейнера за текстилни </a:t>
            </a:r>
            <a:r>
              <a:rPr lang="ru-RU" dirty="0" smtClean="0"/>
              <a:t>отпадъци</a:t>
            </a:r>
          </a:p>
          <a:p>
            <a:pPr lvl="1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/>
              <a:t>Извършване на проучване сред фирми и организации, които се занимават с разделно събиране </a:t>
            </a:r>
            <a:r>
              <a:rPr lang="ru-RU" dirty="0" smtClean="0"/>
              <a:t>и последваща </a:t>
            </a:r>
            <a:r>
              <a:rPr lang="ru-RU" dirty="0"/>
              <a:t>подготовка за повторна употреба на разделно събраните текстилни </a:t>
            </a:r>
            <a:r>
              <a:rPr lang="ru-RU" dirty="0" smtClean="0"/>
              <a:t>отпадъци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Дейности </a:t>
            </a:r>
            <a:r>
              <a:rPr lang="ru-RU" dirty="0"/>
              <a:t>за насърчаване и увеличаване на количествата разделно събрани битови отпадъци </a:t>
            </a:r>
            <a:r>
              <a:rPr lang="ru-RU" dirty="0" smtClean="0"/>
              <a:t>от хартия </a:t>
            </a:r>
            <a:r>
              <a:rPr lang="ru-RU" dirty="0"/>
              <a:t>и </a:t>
            </a:r>
            <a:r>
              <a:rPr lang="ru-RU" dirty="0" smtClean="0"/>
              <a:t>картон</a:t>
            </a:r>
          </a:p>
          <a:p>
            <a:pPr lvl="1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/>
              <a:t>провеждане на две кампании за събиране на хартиени отпадъци в училища </a:t>
            </a:r>
            <a:r>
              <a:rPr lang="ru-RU" dirty="0" smtClean="0"/>
              <a:t>на територията </a:t>
            </a:r>
            <a:r>
              <a:rPr lang="ru-RU" dirty="0"/>
              <a:t>на общината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5410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8970034" cy="1325563"/>
          </a:xfrm>
        </p:spPr>
        <p:txBody>
          <a:bodyPr>
            <a:normAutofit/>
          </a:bodyPr>
          <a:lstStyle/>
          <a:p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</a:rPr>
              <a:t>Кампания за популяризиране на резултатите от проекта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120" y="1981200"/>
            <a:ext cx="8964929" cy="4695825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/>
              <a:t>Разработване и поддръжка на интернет сайт на проекта</a:t>
            </a:r>
            <a:endParaRPr lang="bg-BG" dirty="0" smtClean="0"/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bg-BG" dirty="0" smtClean="0"/>
              <a:t>П</a:t>
            </a:r>
            <a:r>
              <a:rPr lang="ru-RU" dirty="0" smtClean="0"/>
              <a:t>убликуване </a:t>
            </a:r>
            <a:r>
              <a:rPr lang="ru-RU" dirty="0"/>
              <a:t>в месечния информационен бюлетин, издаван </a:t>
            </a:r>
            <a:r>
              <a:rPr lang="ru-RU" dirty="0" smtClean="0"/>
              <a:t>от Национално </a:t>
            </a:r>
            <a:r>
              <a:rPr lang="ru-RU" dirty="0"/>
              <a:t>сдружение на общините в </a:t>
            </a:r>
            <a:r>
              <a:rPr lang="ru-RU" dirty="0" smtClean="0"/>
              <a:t>Р.България, на материали </a:t>
            </a:r>
            <a:r>
              <a:rPr lang="ru-RU" dirty="0"/>
              <a:t>за мероприятията в </a:t>
            </a:r>
            <a:r>
              <a:rPr lang="ru-RU" dirty="0" smtClean="0"/>
              <a:t>рамките на </a:t>
            </a:r>
            <a:r>
              <a:rPr lang="ru-RU" dirty="0"/>
              <a:t>проекта и резултатите от </a:t>
            </a:r>
            <a:r>
              <a:rPr lang="ru-RU" dirty="0" smtClean="0"/>
              <a:t>тях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Организиране на тематична </a:t>
            </a:r>
            <a:r>
              <a:rPr lang="ru-RU" dirty="0"/>
              <a:t>кръгла маса „Предотвратяване образуването на отпадъци отпластмасови продукти за еднократна употреба“ по време на ежегодната Национална асамблея </a:t>
            </a:r>
            <a:r>
              <a:rPr lang="ru-RU" dirty="0" smtClean="0"/>
              <a:t>на АСЕКОБ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Участие </a:t>
            </a:r>
            <a:r>
              <a:rPr lang="ru-RU" dirty="0" smtClean="0"/>
              <a:t>на </a:t>
            </a:r>
            <a:r>
              <a:rPr lang="ru-RU" dirty="0"/>
              <a:t>община </a:t>
            </a:r>
            <a:r>
              <a:rPr lang="ru-RU" dirty="0" smtClean="0"/>
              <a:t>Петрич </a:t>
            </a:r>
            <a:r>
              <a:rPr lang="ru-RU" dirty="0"/>
              <a:t>на ежегодната среща </a:t>
            </a:r>
            <a:r>
              <a:rPr lang="ru-RU" dirty="0" smtClean="0"/>
              <a:t>на местните власти, </a:t>
            </a:r>
            <a:r>
              <a:rPr lang="ru-RU" dirty="0"/>
              <a:t>организирана от </a:t>
            </a:r>
            <a:r>
              <a:rPr lang="ru-RU" dirty="0" smtClean="0"/>
              <a:t>НСОРБ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Отпечатване и разпространение на </a:t>
            </a:r>
            <a:r>
              <a:rPr lang="ru-RU" dirty="0" smtClean="0"/>
              <a:t>брошура </a:t>
            </a:r>
            <a:r>
              <a:rPr lang="ru-RU" dirty="0" smtClean="0"/>
              <a:t>с описание </a:t>
            </a:r>
            <a:r>
              <a:rPr lang="ru-RU" dirty="0"/>
              <a:t>на дейностите и резултатите от </a:t>
            </a:r>
            <a:r>
              <a:rPr lang="ru-RU"/>
              <a:t>демонстрационния </a:t>
            </a:r>
            <a:r>
              <a:rPr lang="ru-RU" smtClean="0"/>
              <a:t>проект</a:t>
            </a:r>
            <a:endParaRPr lang="ru-RU" dirty="0"/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54166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8970034" cy="1035050"/>
          </a:xfrm>
        </p:spPr>
        <p:txBody>
          <a:bodyPr>
            <a:normAutofit/>
          </a:bodyPr>
          <a:lstStyle/>
          <a:p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</a:rPr>
              <a:t>Какво беше постигнато до момента?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545" y="1209676"/>
            <a:ext cx="8964929" cy="527684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bg-BG" dirty="0" smtClean="0"/>
              <a:t>Изготвена интернет страница на проекта – </a:t>
            </a:r>
            <a:r>
              <a:rPr lang="en-US" sz="2600" b="1" dirty="0">
                <a:hlinkClick r:id="rId2"/>
              </a:rPr>
              <a:t>https://eco-petrich.eu/</a:t>
            </a:r>
            <a:endParaRPr lang="bg-BG" sz="2600" b="1" dirty="0" smtClean="0"/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ru-RU" dirty="0"/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u-RU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425" y="1942406"/>
            <a:ext cx="9163050" cy="491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70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8970034" cy="1035050"/>
          </a:xfrm>
        </p:spPr>
        <p:txBody>
          <a:bodyPr>
            <a:normAutofit/>
          </a:bodyPr>
          <a:lstStyle/>
          <a:p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</a:rPr>
              <a:t>Какво беше постигнато до момента?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1" y="1166859"/>
            <a:ext cx="3905250" cy="56911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2539998"/>
            <a:ext cx="6477001" cy="431800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545" y="1209676"/>
            <a:ext cx="8460105" cy="527684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bg-BG" dirty="0" smtClean="0"/>
              <a:t>Изкачване на връх </a:t>
            </a:r>
            <a:r>
              <a:rPr lang="bg-BG" dirty="0" err="1" smtClean="0"/>
              <a:t>Конгур</a:t>
            </a:r>
            <a:r>
              <a:rPr lang="bg-BG" dirty="0" smtClean="0"/>
              <a:t> на 5 юни, Световния ден на околната среда, и раздаване на участниците на </a:t>
            </a:r>
            <a:r>
              <a:rPr lang="ru-RU" dirty="0" smtClean="0"/>
              <a:t>бутилки за </a:t>
            </a:r>
            <a:r>
              <a:rPr lang="ru-RU" dirty="0"/>
              <a:t>многократна </a:t>
            </a:r>
            <a:r>
              <a:rPr lang="ru-RU" dirty="0" smtClean="0"/>
              <a:t>за </a:t>
            </a:r>
            <a:r>
              <a:rPr lang="ru-RU" dirty="0"/>
              <a:t>подмяна на пластмасовите </a:t>
            </a:r>
            <a:r>
              <a:rPr lang="ru-RU" dirty="0" smtClean="0"/>
              <a:t>им бутилки </a:t>
            </a:r>
            <a:r>
              <a:rPr lang="ru-RU" dirty="0"/>
              <a:t>за вода за еднократна </a:t>
            </a:r>
            <a:r>
              <a:rPr lang="ru-RU" dirty="0" smtClean="0"/>
              <a:t>употреба </a:t>
            </a:r>
            <a:endParaRPr lang="bg-BG" sz="2600" b="1" dirty="0" smtClean="0"/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ru-RU" dirty="0"/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35292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8970034" cy="1035050"/>
          </a:xfrm>
        </p:spPr>
        <p:txBody>
          <a:bodyPr>
            <a:normAutofit/>
          </a:bodyPr>
          <a:lstStyle/>
          <a:p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</a:rPr>
              <a:t>Какво беше постигнато до момента?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546" y="1209676"/>
            <a:ext cx="5459730" cy="334863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bg-BG" dirty="0" smtClean="0"/>
              <a:t>Организирани две еднодневни кампании за</a:t>
            </a:r>
            <a:r>
              <a:rPr lang="ru-RU" dirty="0" smtClean="0"/>
              <a:t> </a:t>
            </a:r>
            <a:r>
              <a:rPr lang="ru-RU" dirty="0"/>
              <a:t>събиране на битови отпадъци от хартия и картон в 13 училища на територията на община </a:t>
            </a:r>
            <a:r>
              <a:rPr lang="ru-RU" dirty="0" smtClean="0"/>
              <a:t>Петрич</a:t>
            </a:r>
          </a:p>
          <a:p>
            <a:pPr lvl="1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над </a:t>
            </a:r>
            <a:r>
              <a:rPr lang="ru-RU" dirty="0"/>
              <a:t>6500 кг </a:t>
            </a:r>
            <a:r>
              <a:rPr lang="ru-RU" dirty="0" smtClean="0"/>
              <a:t>хартия, която беше предадена </a:t>
            </a:r>
            <a:r>
              <a:rPr lang="ru-RU" dirty="0"/>
              <a:t>в пункт за вторични </a:t>
            </a:r>
            <a:r>
              <a:rPr lang="ru-RU" dirty="0" smtClean="0"/>
              <a:t>суровини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ru-RU" sz="2600" b="1" dirty="0"/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bg-BG" sz="2600" b="1" dirty="0" smtClean="0"/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ru-RU" dirty="0" smtClean="0"/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u-RU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150" y="1209676"/>
            <a:ext cx="5953125" cy="33486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792" y="3736181"/>
            <a:ext cx="4162425" cy="312181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50546" y="4183698"/>
            <a:ext cx="3583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just" defTabSz="4572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раздадени над 200 спортни артикули на училищата участвали в кампаниите</a:t>
            </a:r>
          </a:p>
        </p:txBody>
      </p:sp>
    </p:spTree>
    <p:extLst>
      <p:ext uri="{BB962C8B-B14F-4D97-AF65-F5344CB8AC3E}">
        <p14:creationId xmlns:p14="http://schemas.microsoft.com/office/powerpoint/2010/main" val="31077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8970034" cy="1035050"/>
          </a:xfrm>
        </p:spPr>
        <p:txBody>
          <a:bodyPr>
            <a:normAutofit/>
          </a:bodyPr>
          <a:lstStyle/>
          <a:p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</a:rPr>
              <a:t>Какво беше постигнато до момента?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50545" y="1238250"/>
            <a:ext cx="8860155" cy="547687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Проведено социологическо проучване с представители на училища и детски градини на територията на община Петрич относно готовността за участие в </a:t>
            </a:r>
            <a:r>
              <a:rPr lang="ru-RU" dirty="0"/>
              <a:t>инициатива за подмяна на еднократните пластмасови прибори и съдове за хранене с такива за многократна </a:t>
            </a:r>
            <a:r>
              <a:rPr lang="ru-RU" dirty="0" smtClean="0"/>
              <a:t>употреба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Проведено социологическо </a:t>
            </a:r>
            <a:r>
              <a:rPr lang="ru-RU" dirty="0"/>
              <a:t>проучване сред собственици/управители на фирми/организации, в резултат на чиято дейност се генерират отпадъци от пластмасови продукти за еднократна </a:t>
            </a:r>
            <a:r>
              <a:rPr lang="ru-RU" dirty="0" smtClean="0"/>
              <a:t>употреба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Изготвен </a:t>
            </a:r>
            <a:r>
              <a:rPr lang="ru-RU" dirty="0"/>
              <a:t>План за действие за поетапна подмяна на приборите за еднократна употреба с такива за многократна употреба в училищата и детските </a:t>
            </a:r>
            <a:r>
              <a:rPr lang="ru-RU" dirty="0" smtClean="0"/>
              <a:t>градини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Организирана </a:t>
            </a:r>
            <a:r>
              <a:rPr lang="ru-RU" dirty="0"/>
              <a:t>кампания за намаляване на пластмасовите </a:t>
            </a:r>
            <a:r>
              <a:rPr lang="ru-RU" dirty="0" smtClean="0"/>
              <a:t>бутилки за </a:t>
            </a:r>
            <a:r>
              <a:rPr lang="ru-RU" dirty="0"/>
              <a:t>еднократна </a:t>
            </a:r>
            <a:r>
              <a:rPr lang="ru-RU" dirty="0" smtClean="0"/>
              <a:t>употреба на 11.09.2021 г. </a:t>
            </a:r>
            <a:r>
              <a:rPr lang="ru-RU" dirty="0"/>
              <a:t>п</a:t>
            </a:r>
            <a:r>
              <a:rPr lang="ru-RU" dirty="0" smtClean="0"/>
              <a:t>о време на ежегодното изкачване на връх Тумба</a:t>
            </a:r>
            <a:endParaRPr lang="ru-RU" dirty="0"/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ru-RU" dirty="0" smtClean="0"/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bg-BG" sz="2600" b="1" dirty="0" smtClean="0"/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ru-RU" dirty="0" smtClean="0"/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 3" charset="2"/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11013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" y="2819400"/>
            <a:ext cx="10515600" cy="32146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Благодаря за вниманието!</a:t>
            </a:r>
            <a:endParaRPr lang="en-US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83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221</TotalTime>
  <Words>711</Words>
  <Application>Microsoft Office PowerPoint</Application>
  <PresentationFormat>Widescreen</PresentationFormat>
  <Paragraphs>58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Trebuchet MS</vt:lpstr>
      <vt:lpstr>Wingdings 3</vt:lpstr>
      <vt:lpstr>Facet</vt:lpstr>
      <vt:lpstr>ОПЕРАТИВНА ПРОГРАМА „ОКОЛНА СРЕДА 2014 – 2020 г.“ </vt:lpstr>
      <vt:lpstr>Обща информация</vt:lpstr>
      <vt:lpstr>Обща информация</vt:lpstr>
      <vt:lpstr>Какво включва изпълнението на демонстрационния проект?</vt:lpstr>
      <vt:lpstr>Какво включва изпълнението на демонстрационния проект?</vt:lpstr>
      <vt:lpstr>Кампания за популяризиране на резултатите от проекта</vt:lpstr>
      <vt:lpstr>Какво беше постигнато до момента?</vt:lpstr>
      <vt:lpstr>Какво беше постигнато до момента?</vt:lpstr>
      <vt:lpstr>Какво беше постигнато до момента?</vt:lpstr>
      <vt:lpstr>Какво беше постигнато до момента?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ОПЕРАТИВНА ПРОГРАМА „ОКОЛНА СРЕДА 2014 – 2020 г.“</dc:title>
  <dc:creator>Emil Stoyanov</dc:creator>
  <cp:lastModifiedBy>user</cp:lastModifiedBy>
  <cp:revision>38</cp:revision>
  <dcterms:created xsi:type="dcterms:W3CDTF">2021-09-07T10:14:53Z</dcterms:created>
  <dcterms:modified xsi:type="dcterms:W3CDTF">2021-09-14T13:19:52Z</dcterms:modified>
</cp:coreProperties>
</file>